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BE0895-D092-4A22-B2C9-F98364347FC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17 </a:t>
            </a:r>
            <a:r>
              <a:rPr lang="en-US" dirty="0" smtClean="0"/>
              <a:t>Proportions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Sampling Distribution</a:t>
            </a:r>
          </a:p>
        </p:txBody>
      </p:sp>
    </p:spTree>
    <p:extLst>
      <p:ext uri="{BB962C8B-B14F-4D97-AF65-F5344CB8AC3E}">
        <p14:creationId xmlns:p14="http://schemas.microsoft.com/office/powerpoint/2010/main" val="74565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0533" y="5316145"/>
            <a:ext cx="2087892" cy="903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858" y="4200852"/>
            <a:ext cx="1464106" cy="682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286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Central Limit Theorem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For larger and larger sample size </a:t>
            </a:r>
            <a:r>
              <a:rPr lang="en-US" sz="2800" i="1" dirty="0" smtClean="0"/>
              <a:t>n</a:t>
            </a:r>
            <a:r>
              <a:rPr lang="en-US" sz="2800" dirty="0" smtClean="0"/>
              <a:t>, we expect the </a:t>
            </a:r>
            <a:r>
              <a:rPr lang="en-US" sz="2800" b="1" u="sng" dirty="0" smtClean="0"/>
              <a:t>Sampling Distribution’s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shape</a:t>
            </a:r>
            <a:r>
              <a:rPr lang="en-US" sz="2800" dirty="0" smtClean="0"/>
              <a:t> </a:t>
            </a:r>
            <a:r>
              <a:rPr lang="en-US" sz="2800" dirty="0"/>
              <a:t>to become more Normal (</a:t>
            </a:r>
            <a:r>
              <a:rPr lang="en-US" sz="2800" dirty="0" err="1"/>
              <a:t>unimodal</a:t>
            </a:r>
            <a:r>
              <a:rPr lang="en-US" sz="2800" dirty="0"/>
              <a:t> and symmetric)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center</a:t>
            </a:r>
            <a:r>
              <a:rPr lang="en-US" sz="2800" dirty="0" smtClean="0"/>
              <a:t> </a:t>
            </a:r>
            <a:r>
              <a:rPr lang="en-US" sz="2800" dirty="0"/>
              <a:t>to stay the </a:t>
            </a:r>
            <a:r>
              <a:rPr lang="en-US" sz="2800" dirty="0" smtClean="0"/>
              <a:t>same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spread</a:t>
            </a:r>
            <a:r>
              <a:rPr lang="en-US" sz="2800" dirty="0" smtClean="0"/>
              <a:t> to become smaller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3858" y="3783210"/>
                <a:ext cx="9003042" cy="2878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u="sng" dirty="0" smtClean="0"/>
                  <a:t>For Quantitative Data</a:t>
                </a:r>
                <a:r>
                  <a:rPr lang="en-US" sz="2800" dirty="0" smtClean="0"/>
                  <a:t>:</a:t>
                </a:r>
              </a:p>
              <a:p>
                <a:r>
                  <a:rPr lang="en-US" sz="2800" dirty="0" smtClean="0"/>
                  <a:t>SD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dirty="0" smtClean="0"/>
                  <a:t>   where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standard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deviation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of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the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population</m:t>
                    </m:r>
                  </m:oMath>
                </a14:m>
                <a:endParaRPr lang="en-US" sz="2800" b="0" dirty="0" smtClean="0">
                  <a:ea typeface="Cambria Math"/>
                </a:endParaRPr>
              </a:p>
              <a:p>
                <a:r>
                  <a:rPr lang="en-US" sz="2800" u="sng" dirty="0" smtClean="0"/>
                  <a:t>For Categorical Data</a:t>
                </a:r>
                <a:r>
                  <a:rPr lang="en-US" sz="2800" dirty="0" smtClean="0"/>
                  <a:t>:</a:t>
                </a:r>
              </a:p>
              <a:p>
                <a:r>
                  <a:rPr lang="en-US" sz="2800" dirty="0" smtClean="0"/>
                  <a:t>SD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800" dirty="0" smtClean="0"/>
                  <a:t>  where </a:t>
                </a:r>
                <a:r>
                  <a:rPr lang="en-US" sz="2800" i="1" dirty="0" smtClean="0"/>
                  <a:t>p</a:t>
                </a:r>
                <a:r>
                  <a:rPr lang="en-US" sz="2800" dirty="0" smtClean="0"/>
                  <a:t> = proportion in the population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58" y="3783210"/>
                <a:ext cx="9003042" cy="2878288"/>
              </a:xfrm>
              <a:prstGeom prst="rect">
                <a:avLst/>
              </a:prstGeom>
              <a:blipFill>
                <a:blip r:embed="rId2"/>
                <a:stretch>
                  <a:fillRect l="-1354" t="-23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98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Proportions,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i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1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669923"/>
                <a:ext cx="8503920" cy="4572000"/>
              </a:xfrm>
            </p:spPr>
            <p:txBody>
              <a:bodyPr/>
              <a:lstStyle/>
              <a:p>
                <a:r>
                  <a:rPr lang="en-US" i="1" dirty="0" smtClean="0"/>
                  <a:t>p</a:t>
                </a:r>
                <a:r>
                  <a:rPr lang="en-US" dirty="0" smtClean="0"/>
                  <a:t> </a:t>
                </a:r>
                <a:r>
                  <a:rPr lang="en-US" dirty="0" smtClean="0"/>
                  <a:t>= Population Proportion (parameter)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i="1" dirty="0" smtClean="0"/>
                  <a:t> = </a:t>
                </a:r>
                <a:r>
                  <a:rPr lang="en-US" dirty="0" smtClean="0"/>
                  <a:t>Sample Proportion (statistic)</a:t>
                </a:r>
                <a:endParaRPr lang="en-US" i="1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i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sample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with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trait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sample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size</m:t>
                        </m:r>
                      </m:den>
                    </m:f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/>
                  <a:t>&lt;proportions&lt;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5 out of sample size 40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0.125=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79% of world’s population has brown eyes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=0.79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Careful not to confuse </a:t>
                </a:r>
                <a:r>
                  <a:rPr lang="en-US" u="sng" dirty="0" smtClean="0"/>
                  <a:t>proportions</a:t>
                </a:r>
                <a:r>
                  <a:rPr lang="en-US" dirty="0" smtClean="0"/>
                  <a:t> with </a:t>
                </a:r>
                <a:r>
                  <a:rPr lang="en-US" dirty="0" err="1" smtClean="0"/>
                  <a:t>percents</a:t>
                </a:r>
                <a:r>
                  <a:rPr lang="en-US" dirty="0" smtClean="0"/>
                  <a:t>!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669923"/>
                <a:ext cx="8503920" cy="4572000"/>
              </a:xfrm>
              <a:blipFill>
                <a:blip r:embed="rId3"/>
                <a:stretch>
                  <a:fillRect l="-789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613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the Central Limit Theorem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Independence </a:t>
            </a:r>
            <a:r>
              <a:rPr lang="en-US" sz="2800" b="1" dirty="0">
                <a:solidFill>
                  <a:srgbClr val="000000"/>
                </a:solidFill>
              </a:rPr>
              <a:t>Assumption: </a:t>
            </a:r>
            <a:r>
              <a:rPr lang="en-US" sz="2800" dirty="0">
                <a:solidFill>
                  <a:srgbClr val="000000"/>
                </a:solidFill>
              </a:rPr>
              <a:t>The sampled values must be independent of each other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Randomization </a:t>
            </a:r>
            <a:r>
              <a:rPr lang="en-US" sz="2800" b="1" dirty="0">
                <a:solidFill>
                  <a:srgbClr val="000000"/>
                </a:solidFill>
              </a:rPr>
              <a:t>Condition:</a:t>
            </a:r>
            <a:r>
              <a:rPr lang="en-US" sz="2800" dirty="0">
                <a:solidFill>
                  <a:srgbClr val="000000"/>
                </a:solidFill>
              </a:rPr>
              <a:t>  The data values must be sampled randomly.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10% Condition: </a:t>
            </a:r>
            <a:r>
              <a:rPr lang="en-US" sz="2800" dirty="0">
                <a:solidFill>
                  <a:srgbClr val="000000"/>
                </a:solidFill>
              </a:rPr>
              <a:t>When the sample is drawn without replacement, the sample size, </a:t>
            </a:r>
            <a:r>
              <a:rPr lang="en-US" sz="2800" i="1" dirty="0">
                <a:solidFill>
                  <a:srgbClr val="000000"/>
                </a:solidFill>
              </a:rPr>
              <a:t>n</a:t>
            </a:r>
            <a:r>
              <a:rPr lang="en-US" sz="2800" dirty="0">
                <a:solidFill>
                  <a:srgbClr val="000000"/>
                </a:solidFill>
              </a:rPr>
              <a:t>, should be no more than 10% of the population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Sample Size Assumption: </a:t>
            </a:r>
            <a:r>
              <a:rPr lang="en-US" sz="2800" dirty="0">
                <a:solidFill>
                  <a:srgbClr val="000000"/>
                </a:solidFill>
              </a:rPr>
              <a:t>The sample size must be sufficiently large</a:t>
            </a:r>
            <a:r>
              <a:rPr lang="en-US" sz="2800" dirty="0" smtClean="0">
                <a:solidFill>
                  <a:srgbClr val="000000"/>
                </a:solidFill>
              </a:rPr>
              <a:t>.  </a:t>
            </a:r>
            <a:endParaRPr lang="en-US" sz="2800" dirty="0">
              <a:solidFill>
                <a:srgbClr val="00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endParaRPr lang="en-US" sz="26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2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633" y="2449120"/>
            <a:ext cx="4221492" cy="903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Categorical Data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274320" lvl="1">
                  <a:buClr>
                    <a:schemeClr val="accent1"/>
                  </a:buClr>
                  <a:buSzPct val="85000"/>
                  <a:buFont typeface="Wingdings 2"/>
                  <a:buChar char=""/>
                </a:pPr>
                <a:r>
                  <a:rPr lang="en-US" sz="2800" b="1" dirty="0" smtClean="0">
                    <a:solidFill>
                      <a:srgbClr val="000000"/>
                    </a:solidFill>
                  </a:rPr>
                  <a:t>Sample Size Assumption: </a:t>
                </a:r>
                <a:r>
                  <a:rPr lang="en-US" sz="2800" dirty="0">
                    <a:solidFill>
                      <a:srgbClr val="000000"/>
                    </a:solidFill>
                  </a:rPr>
                  <a:t>The sample size must be sufficiently large.  </a:t>
                </a:r>
              </a:p>
              <a:p>
                <a:pPr lvl="1"/>
                <a:r>
                  <a:rPr lang="en-US" dirty="0" smtClean="0">
                    <a:solidFill>
                      <a:schemeClr val="bg1"/>
                    </a:solidFill>
                  </a:rPr>
                  <a:t>Success Clause: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𝑛𝑝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US" b="0" dirty="0" smtClean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bg1"/>
                    </a:solidFill>
                  </a:rPr>
                  <a:t>Failure Clause: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lvl="1"/>
                <a:endParaRPr lang="en-US" dirty="0">
                  <a:solidFill>
                    <a:schemeClr val="bg1"/>
                  </a:solidFill>
                </a:endParaRPr>
              </a:p>
              <a:p>
                <a:pPr lvl="1"/>
                <a:endParaRPr lang="en-US" dirty="0" smtClean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Note that the HW has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860"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42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79% of world’s population has brown </a:t>
            </a:r>
            <a:r>
              <a:rPr lang="en-US" dirty="0" smtClean="0"/>
              <a:t>eyes.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the conditions meet for </a:t>
            </a:r>
            <a:r>
              <a:rPr lang="en-US" dirty="0"/>
              <a:t>random sample size of 10 </a:t>
            </a:r>
            <a:r>
              <a:rPr lang="en-US" dirty="0" smtClean="0"/>
              <a:t>people?</a:t>
            </a:r>
          </a:p>
          <a:p>
            <a:r>
              <a:rPr lang="en-US" dirty="0"/>
              <a:t>Do the conditions meet for random sample size of </a:t>
            </a:r>
            <a:r>
              <a:rPr lang="en-US" dirty="0" smtClean="0"/>
              <a:t>50 </a:t>
            </a:r>
            <a:r>
              <a:rPr lang="en-US" dirty="0"/>
              <a:t>people?</a:t>
            </a:r>
          </a:p>
          <a:p>
            <a:r>
              <a:rPr lang="en-US" dirty="0" smtClean="0"/>
              <a:t>Draw the sampling distribution for a random sample size of 50 people.</a:t>
            </a:r>
          </a:p>
          <a:p>
            <a:r>
              <a:rPr lang="en-US" dirty="0"/>
              <a:t>Draw the sampling distribution for a random sample size of </a:t>
            </a:r>
            <a:r>
              <a:rPr lang="en-US" dirty="0" smtClean="0"/>
              <a:t>120 </a:t>
            </a:r>
            <a:r>
              <a:rPr lang="en-US" dirty="0"/>
              <a:t>people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Calculate the probability in a random sample of 120 to have less than 70% with brown eyes.</a:t>
            </a:r>
          </a:p>
          <a:p>
            <a:r>
              <a:rPr lang="en-US" dirty="0" smtClean="0"/>
              <a:t>Calculate the probability of 90 or more out of 120 that will have brown eyes.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30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in 10,000 have perfect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smallest sample size that can be used for the conditions to be satisfied?</a:t>
            </a:r>
          </a:p>
          <a:p>
            <a:r>
              <a:rPr lang="en-US" dirty="0" smtClean="0"/>
              <a:t>Draw the sampling distribution for that sample size.</a:t>
            </a:r>
          </a:p>
          <a:p>
            <a:r>
              <a:rPr lang="en-US" dirty="0" smtClean="0"/>
              <a:t>Calculate the probability of 18 or more of that sample size will </a:t>
            </a:r>
            <a:r>
              <a:rPr lang="en-US" smtClean="0"/>
              <a:t>have perfect pitch.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71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75</TotalTime>
  <Words>442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Georgia</vt:lpstr>
      <vt:lpstr>Wingdings</vt:lpstr>
      <vt:lpstr>Wingdings 2</vt:lpstr>
      <vt:lpstr>Theme Stats</vt:lpstr>
      <vt:lpstr>Sampling Distribution</vt:lpstr>
      <vt:lpstr>PowerPoint Presentation</vt:lpstr>
      <vt:lpstr>Proportions, p ̂ = x/n</vt:lpstr>
      <vt:lpstr>When does the Central Limit Theorem work?</vt:lpstr>
      <vt:lpstr>For Categorical Data</vt:lpstr>
      <vt:lpstr>79% of world’s population has brown eyes.</vt:lpstr>
      <vt:lpstr>1 in 10,000 have perfect pitch</vt:lpstr>
    </vt:vector>
  </TitlesOfParts>
  <Company>Valencia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Howard</dc:creator>
  <cp:lastModifiedBy>Deborah Howard</cp:lastModifiedBy>
  <cp:revision>10</cp:revision>
  <dcterms:created xsi:type="dcterms:W3CDTF">2020-02-10T13:12:26Z</dcterms:created>
  <dcterms:modified xsi:type="dcterms:W3CDTF">2020-02-17T13:15:47Z</dcterms:modified>
</cp:coreProperties>
</file>